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69" r:id="rId3"/>
    <p:sldId id="282" r:id="rId4"/>
    <p:sldId id="288" r:id="rId5"/>
    <p:sldId id="287" r:id="rId6"/>
    <p:sldId id="289" r:id="rId7"/>
    <p:sldId id="290" r:id="rId8"/>
    <p:sldId id="291" r:id="rId9"/>
    <p:sldId id="292" r:id="rId10"/>
    <p:sldId id="293" r:id="rId11"/>
    <p:sldId id="294" r:id="rId12"/>
    <p:sldId id="295" r:id="rId13"/>
    <p:sldId id="281" r:id="rId1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038"/>
    <p:restoredTop sz="92887"/>
  </p:normalViewPr>
  <p:slideViewPr>
    <p:cSldViewPr>
      <p:cViewPr varScale="1">
        <p:scale>
          <a:sx n="117" d="100"/>
          <a:sy n="117" d="100"/>
        </p:scale>
        <p:origin x="824"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4AF02826-361D-CE42-B101-789D2E53EAAB}" type="datetimeFigureOut">
              <a:rPr lang="en-US" smtClean="0"/>
              <a:t>6/2/26</a:t>
            </a:fld>
            <a:endParaRPr lang="en-US"/>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B9DBC6AA-1B63-4C4B-A809-6A1CA434ADC6}" type="slidenum">
              <a:rPr lang="en-US" smtClean="0"/>
              <a:t>‹#›</a:t>
            </a:fld>
            <a:endParaRPr lang="en-US"/>
          </a:p>
        </p:txBody>
      </p:sp>
    </p:spTree>
    <p:extLst>
      <p:ext uri="{BB962C8B-B14F-4D97-AF65-F5344CB8AC3E}">
        <p14:creationId xmlns:p14="http://schemas.microsoft.com/office/powerpoint/2010/main" val="24792376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2384425"/>
          </a:xfrm>
        </p:spPr>
        <p:txBody>
          <a:bodyPr>
            <a:normAutofit/>
          </a:bodyPr>
          <a:lstStyle/>
          <a:p>
            <a:br>
              <a:rPr lang="en-US" sz="4000" b="1" dirty="0"/>
            </a:br>
            <a:r>
              <a:rPr lang="en-US" sz="4000" b="1" dirty="0"/>
              <a:t>Value Investing in Global Context</a:t>
            </a:r>
            <a:br>
              <a:rPr lang="en-US" sz="4000" b="1" dirty="0"/>
            </a:br>
            <a:r>
              <a:rPr lang="en-US" sz="3800" b="1" i="1" dirty="0"/>
              <a:t>Lessons Learned…and Unlearned</a:t>
            </a:r>
          </a:p>
        </p:txBody>
      </p:sp>
      <p:sp>
        <p:nvSpPr>
          <p:cNvPr id="3" name="Subtitle 2"/>
          <p:cNvSpPr>
            <a:spLocks noGrp="1"/>
          </p:cNvSpPr>
          <p:nvPr>
            <p:ph type="subTitle" idx="1"/>
          </p:nvPr>
        </p:nvSpPr>
        <p:spPr>
          <a:xfrm>
            <a:off x="1371600" y="4648200"/>
            <a:ext cx="6400800" cy="1447800"/>
          </a:xfrm>
        </p:spPr>
        <p:txBody>
          <a:bodyPr>
            <a:normAutofit/>
          </a:bodyPr>
          <a:lstStyle/>
          <a:p>
            <a:endParaRPr lang="en-US" sz="2400" dirty="0"/>
          </a:p>
          <a:p>
            <a:r>
              <a:rPr lang="en-US" sz="2400" dirty="0"/>
              <a:t>Madrid, Spain</a:t>
            </a:r>
          </a:p>
          <a:p>
            <a:r>
              <a:rPr lang="en-US" sz="2400" dirty="0"/>
              <a:t>June 2, 2026</a:t>
            </a:r>
          </a:p>
        </p:txBody>
      </p:sp>
      <p:pic>
        <p:nvPicPr>
          <p:cNvPr id="4" name="Picture 3">
            <a:extLst>
              <a:ext uri="{FF2B5EF4-FFF2-40B4-BE49-F238E27FC236}">
                <a16:creationId xmlns:a16="http://schemas.microsoft.com/office/drawing/2014/main" id="{D13D5C58-6F9D-833B-5378-8F3F5FAC7807}"/>
              </a:ext>
            </a:extLst>
          </p:cNvPr>
          <p:cNvPicPr>
            <a:picLocks noChangeAspect="1"/>
          </p:cNvPicPr>
          <p:nvPr/>
        </p:nvPicPr>
        <p:blipFill>
          <a:blip r:embed="rId2"/>
          <a:stretch>
            <a:fillRect/>
          </a:stretch>
        </p:blipFill>
        <p:spPr>
          <a:xfrm>
            <a:off x="2971800" y="4267200"/>
            <a:ext cx="3175000" cy="762000"/>
          </a:xfrm>
          <a:prstGeom prst="rect">
            <a:avLst/>
          </a:prstGeom>
        </p:spPr>
      </p:pic>
    </p:spTree>
    <p:extLst>
      <p:ext uri="{BB962C8B-B14F-4D97-AF65-F5344CB8AC3E}">
        <p14:creationId xmlns:p14="http://schemas.microsoft.com/office/powerpoint/2010/main" val="98779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Query – Rapid Growth is Not Sustainable ?</a:t>
            </a:r>
          </a:p>
        </p:txBody>
      </p:sp>
      <p:sp>
        <p:nvSpPr>
          <p:cNvPr id="3" name="Content Placeholder 2"/>
          <p:cNvSpPr>
            <a:spLocks noGrp="1"/>
          </p:cNvSpPr>
          <p:nvPr>
            <p:ph idx="1"/>
          </p:nvPr>
        </p:nvSpPr>
        <p:spPr/>
        <p:txBody>
          <a:bodyPr>
            <a:normAutofit lnSpcReduction="10000"/>
          </a:bodyPr>
          <a:lstStyle/>
          <a:p>
            <a:pPr lvl="1">
              <a:buFont typeface="Arial" panose="020B0604020202020204" pitchFamily="34" charset="0"/>
              <a:buChar char="•"/>
            </a:pPr>
            <a:r>
              <a:rPr lang="en-US" sz="1900" dirty="0"/>
              <a:t>The study was done with respect to the United States businesses</a:t>
            </a:r>
          </a:p>
          <a:p>
            <a:pPr lvl="2"/>
            <a:r>
              <a:rPr lang="en-US" sz="1700" dirty="0"/>
              <a:t>Conclusions regarding growth sustainability may lead to the wrong decisions outside the United States</a:t>
            </a:r>
          </a:p>
          <a:p>
            <a:pPr lvl="1">
              <a:buFont typeface="Arial"/>
              <a:buChar char="•"/>
            </a:pPr>
            <a:r>
              <a:rPr lang="en-US" sz="1900" dirty="0"/>
              <a:t>Countries undergoing rapid economic transformation from planned economy to market economy may have a century of growth compressed into decades</a:t>
            </a:r>
          </a:p>
          <a:p>
            <a:pPr lvl="2">
              <a:buFont typeface="Arial"/>
              <a:buChar char="•"/>
            </a:pPr>
            <a:r>
              <a:rPr lang="en-US" sz="1700" dirty="0"/>
              <a:t>Inherently exhibit higher economic growth</a:t>
            </a:r>
          </a:p>
          <a:p>
            <a:pPr lvl="1">
              <a:buFont typeface="Arial"/>
              <a:buChar char="•"/>
            </a:pPr>
            <a:r>
              <a:rPr lang="en-US" sz="1900" dirty="0"/>
              <a:t>Leading businesses within the above economies can capture a larger share of the growing pie quicker</a:t>
            </a:r>
          </a:p>
          <a:p>
            <a:pPr lvl="2">
              <a:buFont typeface="Arial"/>
              <a:buChar char="•"/>
            </a:pPr>
            <a:r>
              <a:rPr lang="en-US" sz="1700" dirty="0"/>
              <a:t>The diffusion of business know-how is much more uneven in many emerging economics compared to the United States</a:t>
            </a:r>
          </a:p>
          <a:p>
            <a:pPr lvl="2">
              <a:buFont typeface="Arial"/>
              <a:buChar char="•"/>
            </a:pPr>
            <a:r>
              <a:rPr lang="en-US" sz="1700" dirty="0"/>
              <a:t>Hindsight enables faster consolidation by building better from the ground-up</a:t>
            </a:r>
          </a:p>
          <a:p>
            <a:pPr lvl="1">
              <a:buFont typeface="Arial"/>
              <a:buChar char="•"/>
            </a:pPr>
            <a:r>
              <a:rPr lang="en-US" sz="1900" dirty="0"/>
              <a:t>Faster economic growth combined with faster market consolidation makes fast business growth sustainable</a:t>
            </a:r>
          </a:p>
          <a:p>
            <a:pPr lvl="2">
              <a:buFont typeface="Arial"/>
              <a:buChar char="•"/>
            </a:pPr>
            <a:r>
              <a:rPr lang="en-US" sz="1700" dirty="0"/>
              <a:t>Take fast growth into consideration in the course of business assessment</a:t>
            </a:r>
          </a:p>
          <a:p>
            <a:pPr marL="457200" lvl="1" indent="0">
              <a:buNone/>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3996345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6EFEE-EFB9-5D84-D46E-DEF3ECFF91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665DD-7B62-DA0A-FA96-48FFA1A39D46}"/>
              </a:ext>
            </a:extLst>
          </p:cNvPr>
          <p:cNvSpPr>
            <a:spLocks noGrp="1"/>
          </p:cNvSpPr>
          <p:nvPr>
            <p:ph type="title"/>
          </p:nvPr>
        </p:nvSpPr>
        <p:spPr/>
        <p:txBody>
          <a:bodyPr>
            <a:normAutofit/>
          </a:bodyPr>
          <a:lstStyle/>
          <a:p>
            <a:r>
              <a:rPr lang="en-US" sz="3200" b="1" dirty="0"/>
              <a:t>Query – Economics Prevail Over </a:t>
            </a:r>
            <a:r>
              <a:rPr lang="en-US" sz="3200" b="1" dirty="0" err="1"/>
              <a:t>Mgmt</a:t>
            </a:r>
            <a:r>
              <a:rPr lang="en-US" sz="3200" b="1" dirty="0"/>
              <a:t> !</a:t>
            </a:r>
          </a:p>
        </p:txBody>
      </p:sp>
      <p:sp>
        <p:nvSpPr>
          <p:cNvPr id="3" name="Content Placeholder 2">
            <a:extLst>
              <a:ext uri="{FF2B5EF4-FFF2-40B4-BE49-F238E27FC236}">
                <a16:creationId xmlns:a16="http://schemas.microsoft.com/office/drawing/2014/main" id="{354F68AD-DEB1-3B54-CED1-64222FE33BF3}"/>
              </a:ext>
            </a:extLst>
          </p:cNvPr>
          <p:cNvSpPr>
            <a:spLocks noGrp="1"/>
          </p:cNvSpPr>
          <p:nvPr>
            <p:ph idx="1"/>
          </p:nvPr>
        </p:nvSpPr>
        <p:spPr/>
        <p:txBody>
          <a:bodyPr>
            <a:normAutofit fontScale="62500" lnSpcReduction="20000"/>
          </a:bodyPr>
          <a:lstStyle/>
          <a:p>
            <a:pPr marL="457200" lvl="1" indent="0" algn="just">
              <a:buNone/>
            </a:pPr>
            <a:r>
              <a:rPr lang="en-US" sz="2100" i="1" dirty="0"/>
              <a:t>‘When a management with a reputation for brilliance tackles a business with a reputation for bad economics, it is the reputation of the business that remains intact.’</a:t>
            </a:r>
            <a:endParaRPr lang="en-US" sz="2100" i="1" dirty="0">
              <a:solidFill>
                <a:srgbClr val="000000"/>
              </a:solidFill>
            </a:endParaRPr>
          </a:p>
          <a:p>
            <a:pPr marL="457200" lvl="1" indent="0">
              <a:buNone/>
            </a:pPr>
            <a:endParaRPr lang="en-US" sz="1000" i="1" dirty="0"/>
          </a:p>
          <a:p>
            <a:pPr marL="457200" lvl="1" indent="0">
              <a:buNone/>
            </a:pPr>
            <a:r>
              <a:rPr lang="en-US" sz="2100" dirty="0"/>
              <a:t>						Warren Buffett</a:t>
            </a:r>
          </a:p>
          <a:p>
            <a:pPr lvl="1">
              <a:buFont typeface="Arial" panose="020B0604020202020204" pitchFamily="34" charset="0"/>
              <a:buChar char="•"/>
            </a:pPr>
            <a:endParaRPr lang="en-US" sz="1800" dirty="0"/>
          </a:p>
          <a:p>
            <a:pPr lvl="1">
              <a:buFont typeface="Arial"/>
              <a:buChar char="•"/>
            </a:pPr>
            <a:r>
              <a:rPr lang="en-US" sz="2100" dirty="0"/>
              <a:t>Invest in a business an idiot can run because sooner or later one will</a:t>
            </a:r>
          </a:p>
          <a:p>
            <a:pPr lvl="1">
              <a:buFont typeface="Arial"/>
              <a:buChar char="•"/>
            </a:pPr>
            <a:r>
              <a:rPr lang="en-US" sz="2100" dirty="0"/>
              <a:t>Historically in the US, simple, structurally-sound businesses performed well even if management quality ebbed and flowed</a:t>
            </a:r>
          </a:p>
          <a:p>
            <a:pPr lvl="2">
              <a:buFont typeface="Arial"/>
              <a:buChar char="•"/>
            </a:pPr>
            <a:r>
              <a:rPr lang="en-US" sz="1900" dirty="0"/>
              <a:t>Coca Cola and Gillette maintained the competitive integrity of their franchises through a prolonged period of weak executive leadership throughout the late 1990s and early 2000s</a:t>
            </a:r>
          </a:p>
          <a:p>
            <a:pPr lvl="2">
              <a:buFont typeface="Arial"/>
              <a:buChar char="•"/>
            </a:pPr>
            <a:r>
              <a:rPr lang="en-US" sz="1900" dirty="0"/>
              <a:t>Nebraska Furniture Mart continued its domination of the Omaha furniture market despite underwhelming management after Rose Blumkin’s departure</a:t>
            </a:r>
          </a:p>
          <a:p>
            <a:pPr lvl="2">
              <a:buFont typeface="Arial"/>
              <a:buChar char="•"/>
            </a:pPr>
            <a:r>
              <a:rPr lang="en-US" sz="1900" dirty="0"/>
              <a:t>Microsoft had the worst </a:t>
            </a:r>
            <a:r>
              <a:rPr lang="en-US" sz="1900" dirty="0" err="1"/>
              <a:t>mgmt</a:t>
            </a:r>
            <a:r>
              <a:rPr lang="en-US" sz="1900" dirty="0"/>
              <a:t> of all tech companies in the 2000s and early 2010s – missed search, mobile and, initially, cloud – yet Microsoft remained one the most profitable companies in the world during that period</a:t>
            </a:r>
          </a:p>
          <a:p>
            <a:pPr lvl="1">
              <a:buFont typeface="Arial"/>
              <a:buChar char="•"/>
            </a:pPr>
            <a:r>
              <a:rPr lang="en-US" sz="2100" dirty="0"/>
              <a:t>Yet, all-star management teams who were handed complex competitive challenges, failed miserably</a:t>
            </a:r>
          </a:p>
          <a:p>
            <a:pPr lvl="2">
              <a:buFont typeface="Arial"/>
              <a:buChar char="•"/>
            </a:pPr>
            <a:r>
              <a:rPr lang="en-US" sz="1900" dirty="0"/>
              <a:t>See’s Candies failed in expanding beyond its West Coast stronghold under Berkshire’s great Chuck Huggins</a:t>
            </a:r>
          </a:p>
          <a:p>
            <a:pPr lvl="2">
              <a:buFont typeface="Arial"/>
              <a:buChar char="•"/>
            </a:pPr>
            <a:r>
              <a:rPr lang="en-US" sz="1900" dirty="0"/>
              <a:t>UK’s most admired businessman Terry Leahy presided over Tesco’s enormous success in the UK, yet failed to crack the market in the US</a:t>
            </a:r>
          </a:p>
          <a:p>
            <a:pPr lvl="2">
              <a:buFont typeface="Arial"/>
              <a:buChar char="•"/>
            </a:pPr>
            <a:r>
              <a:rPr lang="en-US" sz="1900" dirty="0"/>
              <a:t>Health care services venture Haven failed, even though backed by Berkshire, Amazon, and JP Morgan, and led by the highly respected Atul Gawande handpicked by Munger</a:t>
            </a:r>
          </a:p>
          <a:p>
            <a:pPr lvl="2">
              <a:buFont typeface="Arial"/>
              <a:buChar char="•"/>
            </a:pPr>
            <a:r>
              <a:rPr lang="en-US" sz="1900" dirty="0"/>
              <a:t>JCPenney lost its bid to take on entrenched department store rivals, even though led by Ron Johnson, the executive responsible for the creation of Apple’s transformative retail experience</a:t>
            </a:r>
          </a:p>
          <a:p>
            <a:pPr lvl="1">
              <a:buFont typeface="Arial"/>
              <a:buChar char="•"/>
            </a:pPr>
            <a:r>
              <a:rPr lang="en-US" sz="2100" dirty="0"/>
              <a:t>However, the US is a highly homogenous and a highly developed market</a:t>
            </a:r>
          </a:p>
          <a:p>
            <a:pPr lvl="2">
              <a:buFont typeface="Arial"/>
              <a:buChar char="•"/>
            </a:pPr>
            <a:r>
              <a:rPr lang="en-US" sz="1900" dirty="0"/>
              <a:t>Consolidated across incomes, geographies, and behaviors leaving fewer attack angles</a:t>
            </a:r>
          </a:p>
          <a:p>
            <a:pPr lvl="2">
              <a:buFont typeface="Arial"/>
              <a:buChar char="•"/>
            </a:pPr>
            <a:r>
              <a:rPr lang="en-US" sz="1900" dirty="0"/>
              <a:t>Talent and knowledge are evenly dispersed across the competitive spectrum, making it hard to gain a competency advantage</a:t>
            </a:r>
          </a:p>
          <a:p>
            <a:pPr marL="457200" lvl="1" indent="0">
              <a:buNone/>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3399747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0E602-2231-B646-924D-B714B28C4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6D0B3-48DA-B9F8-1ECF-DBF5ED3155D6}"/>
              </a:ext>
            </a:extLst>
          </p:cNvPr>
          <p:cNvSpPr>
            <a:spLocks noGrp="1"/>
          </p:cNvSpPr>
          <p:nvPr>
            <p:ph type="title"/>
          </p:nvPr>
        </p:nvSpPr>
        <p:spPr/>
        <p:txBody>
          <a:bodyPr>
            <a:normAutofit/>
          </a:bodyPr>
          <a:lstStyle/>
          <a:p>
            <a:r>
              <a:rPr lang="en-US" sz="3200" b="1" dirty="0"/>
              <a:t>Query – Economics Prevail Over </a:t>
            </a:r>
            <a:r>
              <a:rPr lang="en-US" sz="3200" b="1" dirty="0" err="1"/>
              <a:t>Mgmt</a:t>
            </a:r>
            <a:r>
              <a:rPr lang="en-US" sz="3200" b="1" dirty="0"/>
              <a:t> ?</a:t>
            </a:r>
          </a:p>
        </p:txBody>
      </p:sp>
      <p:sp>
        <p:nvSpPr>
          <p:cNvPr id="3" name="Content Placeholder 2">
            <a:extLst>
              <a:ext uri="{FF2B5EF4-FFF2-40B4-BE49-F238E27FC236}">
                <a16:creationId xmlns:a16="http://schemas.microsoft.com/office/drawing/2014/main" id="{3B5CB318-1872-6717-4D6C-4AC24849DF15}"/>
              </a:ext>
            </a:extLst>
          </p:cNvPr>
          <p:cNvSpPr>
            <a:spLocks noGrp="1"/>
          </p:cNvSpPr>
          <p:nvPr>
            <p:ph idx="1"/>
          </p:nvPr>
        </p:nvSpPr>
        <p:spPr/>
        <p:txBody>
          <a:bodyPr>
            <a:normAutofit/>
          </a:bodyPr>
          <a:lstStyle/>
          <a:p>
            <a:pPr lvl="1">
              <a:buFont typeface="Arial" panose="020B0604020202020204" pitchFamily="34" charset="0"/>
              <a:buChar char="•"/>
            </a:pPr>
            <a:r>
              <a:rPr lang="en-US" sz="1900" dirty="0"/>
              <a:t>In contrast, countries outside USA, especially in the emerging/frontier space, are structurally different</a:t>
            </a:r>
          </a:p>
          <a:p>
            <a:pPr lvl="2"/>
            <a:r>
              <a:rPr lang="en-US" sz="1700" dirty="0"/>
              <a:t>Fragmented with respect to incomes, regions, and behaviors, creating chinks in the armor of the incumbents</a:t>
            </a:r>
          </a:p>
          <a:p>
            <a:pPr lvl="2"/>
            <a:r>
              <a:rPr lang="en-US" sz="1700" dirty="0"/>
              <a:t>Distribution of talent and knowledge is highly uneven, making it possible to concentrate expertise to overcome business-driven competitive disadvantage</a:t>
            </a:r>
          </a:p>
          <a:p>
            <a:pPr lvl="1">
              <a:buFont typeface="Arial"/>
              <a:buChar char="•"/>
            </a:pPr>
            <a:endParaRPr lang="en-US" sz="1900" dirty="0"/>
          </a:p>
          <a:p>
            <a:pPr lvl="1">
              <a:buFont typeface="Arial"/>
              <a:buChar char="•"/>
            </a:pPr>
            <a:r>
              <a:rPr lang="en-US" sz="1900" dirty="0"/>
              <a:t>A number of executives managed to accomplish the impossible</a:t>
            </a:r>
          </a:p>
          <a:p>
            <a:pPr lvl="2">
              <a:buFont typeface="Arial"/>
              <a:buChar char="•"/>
            </a:pPr>
            <a:r>
              <a:rPr lang="en-US" sz="1700" dirty="0"/>
              <a:t>BYD in China – expanding into autos (against Buffett’s advice !) and succeeding</a:t>
            </a:r>
          </a:p>
          <a:p>
            <a:pPr lvl="2">
              <a:buFont typeface="Arial"/>
              <a:buChar char="•"/>
            </a:pPr>
            <a:r>
              <a:rPr lang="en-US" sz="1700" dirty="0"/>
              <a:t>PDD in China – taking on Alibaba and JD and winning</a:t>
            </a:r>
          </a:p>
          <a:p>
            <a:pPr lvl="2">
              <a:buFont typeface="Arial"/>
              <a:buChar char="•"/>
            </a:pPr>
            <a:r>
              <a:rPr lang="en-US" sz="1700" dirty="0"/>
              <a:t>Kaspi in Kazakhstan – beating Visa and Mastercard to the punch</a:t>
            </a:r>
          </a:p>
          <a:p>
            <a:pPr lvl="1">
              <a:buFont typeface="Arial"/>
              <a:buChar char="•"/>
            </a:pPr>
            <a:endParaRPr lang="en-US" sz="1900" dirty="0"/>
          </a:p>
          <a:p>
            <a:pPr lvl="1">
              <a:buFont typeface="Arial"/>
              <a:buChar char="•"/>
            </a:pPr>
            <a:r>
              <a:rPr lang="en-US" sz="1900" dirty="0"/>
              <a:t>Investors should be open to the notion of betting on management rather than overly focusing on current business economics</a:t>
            </a:r>
          </a:p>
          <a:p>
            <a:pPr marL="457200" lvl="1" indent="0">
              <a:buNone/>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1814354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Questions ?</a:t>
            </a:r>
            <a:endParaRPr lang="en-US" sz="3200" dirty="0"/>
          </a:p>
        </p:txBody>
      </p:sp>
      <p:sp>
        <p:nvSpPr>
          <p:cNvPr id="3" name="Content Placeholder 2"/>
          <p:cNvSpPr>
            <a:spLocks noGrp="1"/>
          </p:cNvSpPr>
          <p:nvPr>
            <p:ph idx="1"/>
          </p:nvPr>
        </p:nvSpPr>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2400" dirty="0"/>
              <a:t>3G Capital Management LLC</a:t>
            </a:r>
          </a:p>
          <a:p>
            <a:pPr marL="0" indent="0" algn="ctr">
              <a:buNone/>
            </a:pPr>
            <a:r>
              <a:rPr lang="en-US" sz="2400" dirty="0"/>
              <a:t>info@3gcapital.com</a:t>
            </a:r>
          </a:p>
          <a:p>
            <a:pPr marL="0" indent="0" algn="ctr">
              <a:buNone/>
            </a:pPr>
            <a:endParaRPr lang="en-US" sz="2400" dirty="0"/>
          </a:p>
          <a:p>
            <a:endParaRPr lang="en-US" sz="2400" dirty="0"/>
          </a:p>
          <a:p>
            <a:endParaRPr lang="en-US" sz="2400" dirty="0"/>
          </a:p>
          <a:p>
            <a:pPr lvl="1"/>
            <a:endParaRPr lang="en-US" sz="2000" dirty="0"/>
          </a:p>
        </p:txBody>
      </p:sp>
    </p:spTree>
    <p:extLst>
      <p:ext uri="{BB962C8B-B14F-4D97-AF65-F5344CB8AC3E}">
        <p14:creationId xmlns:p14="http://schemas.microsoft.com/office/powerpoint/2010/main" val="3689682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Disclosures</a:t>
            </a:r>
          </a:p>
        </p:txBody>
      </p:sp>
      <p:sp>
        <p:nvSpPr>
          <p:cNvPr id="3" name="Content Placeholder 2"/>
          <p:cNvSpPr>
            <a:spLocks noGrp="1"/>
          </p:cNvSpPr>
          <p:nvPr>
            <p:ph idx="1"/>
          </p:nvPr>
        </p:nvSpPr>
        <p:spPr>
          <a:xfrm>
            <a:off x="457200" y="1371600"/>
            <a:ext cx="8229600" cy="4800600"/>
          </a:xfrm>
        </p:spPr>
        <p:txBody>
          <a:bodyPr>
            <a:noAutofit/>
          </a:bodyPr>
          <a:lstStyle/>
          <a:p>
            <a:pPr marL="0" indent="0" algn="just">
              <a:buNone/>
            </a:pPr>
            <a:endParaRPr lang="en-US" sz="1200" dirty="0"/>
          </a:p>
          <a:p>
            <a:pPr lvl="0" algn="just"/>
            <a:r>
              <a:rPr lang="en-US" sz="1100" i="1" dirty="0"/>
              <a:t>This information is provided for informational purposes only and does not constitute an offer to sell or a solicitation of an offer to purchase an interest in the Partnership managed by 3G Capital Management LLC (“3G Capital”). Such an offer, if made, would be made solely to prospective investors whose suitability has been established and solely by way of a confidential private placement memorandum. This material is intended for informational purposes only. Neither the information contained herein nor any opinion expressed shall be construed to constitute investment advice. </a:t>
            </a:r>
          </a:p>
          <a:p>
            <a:pPr algn="just"/>
            <a:r>
              <a:rPr lang="en-US" sz="1100" i="1" dirty="0"/>
              <a:t>This material contains certain forward-looking statements and projections. Such statements and projections are subject to a number of assumptions, risks and uncertainties which may cause actual results, performance or achievements to be materially different from future results, performance or achievements expressed or implied by these forward-looking statements and projections. </a:t>
            </a:r>
          </a:p>
          <a:p>
            <a:pPr lvl="0" algn="just"/>
            <a:r>
              <a:rPr lang="en-US" sz="1100" i="1" dirty="0"/>
              <a:t>The views expressed herein are those of 3G Capital investment professionals at the time the comments were made and are subject to change without notice. </a:t>
            </a:r>
          </a:p>
          <a:p>
            <a:pPr lvl="0" algn="just"/>
            <a:r>
              <a:rPr lang="en-US" sz="1100" i="1" dirty="0"/>
              <a:t>3G Capital relies on third-party vendors to provide certain data presented or derived herein. Although 3G Capital uses third-party vendors that it believes are reliable, it cannot guarantee the accuracy of such information and does not represent that such information is accurate or complete. </a:t>
            </a:r>
          </a:p>
          <a:p>
            <a:pPr lvl="0" algn="just"/>
            <a:r>
              <a:rPr lang="en-US" sz="1100" i="1" dirty="0"/>
              <a:t>Past results are not necessarily indicative of future performance</a:t>
            </a:r>
            <a:endParaRPr lang="en-US" sz="1100" dirty="0"/>
          </a:p>
          <a:p>
            <a:pPr lvl="0" algn="just"/>
            <a:r>
              <a:rPr lang="en-US" sz="1100" i="1" dirty="0"/>
              <a:t>The MSCI ACWI ex USA Index (“Index”) returns are provided solely because they it is believed to be a widely used performance benchmark.  3G Capital traded securities that are not included in the Index and an investment in the Partnership should not be construed as an investment in the Index or a program that seeks to replicate, or correlate with, the Index.  The Index include dividends reinvested</a:t>
            </a:r>
          </a:p>
          <a:p>
            <a:pPr lvl="0" algn="just"/>
            <a:r>
              <a:rPr lang="en-US" sz="1100" i="1" dirty="0"/>
              <a:t>3G Capital’s performance figures presented herein represent net return of 3G Capital Partners LP (‘Original Fund’) from its global strategy inception date until the inception date of 3G Capital Partners II FGR (‘Parallel Fund’), and net returns of the Parallel Fund subsequent to that date through December 31, 2026.  Net return reflects the experience of an investor who came into the Original Fund at inception, subsequently transferred into the Parallel Fund at its inception, and did not add to or withdraw during his entire tenure</a:t>
            </a:r>
          </a:p>
          <a:p>
            <a:pPr lvl="0" algn="just"/>
            <a:r>
              <a:rPr lang="en-US" sz="1100" i="1" dirty="0"/>
              <a:t>Global strategy inception date is January 1, 2009 as prior to that date the Original Fund’s geographic focus was largely limited to North America</a:t>
            </a:r>
          </a:p>
          <a:p>
            <a:pPr algn="just"/>
            <a:r>
              <a:rPr lang="en-US" sz="1100" i="1" dirty="0"/>
              <a:t>The returns for 3G Capital are presented before foreign dividend tax withholding </a:t>
            </a:r>
            <a:endParaRPr lang="en-US" sz="1100" dirty="0"/>
          </a:p>
          <a:p>
            <a:pPr lvl="0" algn="just"/>
            <a:endParaRPr lang="en-US" sz="1100" dirty="0"/>
          </a:p>
          <a:p>
            <a:pPr algn="just"/>
            <a:endParaRPr lang="en-US" sz="1200" dirty="0"/>
          </a:p>
        </p:txBody>
      </p:sp>
    </p:spTree>
    <p:extLst>
      <p:ext uri="{BB962C8B-B14F-4D97-AF65-F5344CB8AC3E}">
        <p14:creationId xmlns:p14="http://schemas.microsoft.com/office/powerpoint/2010/main" val="668669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200" b="1" dirty="0"/>
              <a:t>3G Capital at a Glance</a:t>
            </a:r>
            <a:endParaRPr lang="en-US" sz="3600" dirty="0"/>
          </a:p>
        </p:txBody>
      </p:sp>
      <p:sp>
        <p:nvSpPr>
          <p:cNvPr id="3" name="Content Placeholder 2"/>
          <p:cNvSpPr>
            <a:spLocks noGrp="1"/>
          </p:cNvSpPr>
          <p:nvPr>
            <p:ph idx="1"/>
          </p:nvPr>
        </p:nvSpPr>
        <p:spPr>
          <a:xfrm>
            <a:off x="457200" y="1447800"/>
            <a:ext cx="8229600" cy="4648200"/>
          </a:xfrm>
        </p:spPr>
        <p:txBody>
          <a:bodyPr/>
          <a:lstStyle/>
          <a:p>
            <a:pPr>
              <a:buFont typeface="Wingdings" pitchFamily="2" charset="2"/>
              <a:buChar char="§"/>
            </a:pPr>
            <a:r>
              <a:rPr lang="en-US" sz="2000" dirty="0"/>
              <a:t>Global value investing specialist</a:t>
            </a:r>
          </a:p>
          <a:p>
            <a:pPr lvl="1">
              <a:buFont typeface="Wingdings" pitchFamily="2" charset="2"/>
              <a:buChar char="§"/>
            </a:pPr>
            <a:r>
              <a:rPr lang="en-US" sz="1600" dirty="0"/>
              <a:t>We invest in undervalued businesses around the world</a:t>
            </a:r>
          </a:p>
          <a:p>
            <a:pPr lvl="1">
              <a:buFont typeface="Wingdings" pitchFamily="2" charset="2"/>
              <a:buChar char="§"/>
            </a:pPr>
            <a:r>
              <a:rPr lang="en-US" sz="1600" dirty="0"/>
              <a:t>Universe includes Frontier, Emerging, and Developed markets</a:t>
            </a:r>
          </a:p>
          <a:p>
            <a:pPr lvl="1">
              <a:buFont typeface="Wingdings" pitchFamily="2" charset="2"/>
              <a:buChar char="§"/>
            </a:pPr>
            <a:r>
              <a:rPr lang="en-US" sz="1600" dirty="0"/>
              <a:t>Focus on industry leading businesses selling at single-digit multiples</a:t>
            </a:r>
          </a:p>
          <a:p>
            <a:pPr marL="0" indent="0">
              <a:buNone/>
            </a:pPr>
            <a:endParaRPr lang="en-US" sz="1600" dirty="0"/>
          </a:p>
          <a:p>
            <a:pPr>
              <a:buFont typeface="Wingdings" pitchFamily="2" charset="2"/>
              <a:buChar char="§"/>
            </a:pPr>
            <a:r>
              <a:rPr lang="en-US" sz="2000" dirty="0"/>
              <a:t>Have been in business for over 22 years</a:t>
            </a:r>
          </a:p>
          <a:p>
            <a:pPr lvl="1">
              <a:buFont typeface="Wingdings" pitchFamily="2" charset="2"/>
              <a:buChar char="§"/>
            </a:pPr>
            <a:r>
              <a:rPr lang="en-US" sz="1600" dirty="0"/>
              <a:t>Principals Pavel Begun and Cory Bailey over half a century of investment experience combined</a:t>
            </a:r>
          </a:p>
          <a:p>
            <a:pPr marL="457200" lvl="1" indent="0">
              <a:buNone/>
            </a:pPr>
            <a:endParaRPr lang="en-US" sz="1600" i="1" dirty="0"/>
          </a:p>
          <a:p>
            <a:pPr marL="400050">
              <a:buFont typeface="Wingdings" charset="2"/>
              <a:buChar char="§"/>
            </a:pPr>
            <a:r>
              <a:rPr lang="en-US" sz="2000" dirty="0"/>
              <a:t>Track record of significant outperformance of the international benchmarks</a:t>
            </a:r>
          </a:p>
          <a:p>
            <a:pPr marL="800100" lvl="1">
              <a:buFont typeface="Wingdings" charset="2"/>
              <a:buChar char="§"/>
            </a:pPr>
            <a:r>
              <a:rPr lang="en-US" sz="1600" dirty="0"/>
              <a:t>Annualized return since global strategy inception of 12% for 3G Capital vs. 9% for MSCI ACWI ex-USA Index</a:t>
            </a:r>
          </a:p>
        </p:txBody>
      </p:sp>
    </p:spTree>
    <p:extLst>
      <p:ext uri="{BB962C8B-B14F-4D97-AF65-F5344CB8AC3E}">
        <p14:creationId xmlns:p14="http://schemas.microsoft.com/office/powerpoint/2010/main" val="2518338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Lessons Learned… and Unlearned</a:t>
            </a:r>
          </a:p>
        </p:txBody>
      </p:sp>
      <p:sp>
        <p:nvSpPr>
          <p:cNvPr id="3" name="Content Placeholder 2"/>
          <p:cNvSpPr>
            <a:spLocks noGrp="1"/>
          </p:cNvSpPr>
          <p:nvPr>
            <p:ph idx="1"/>
          </p:nvPr>
        </p:nvSpPr>
        <p:spPr/>
        <p:txBody>
          <a:bodyPr>
            <a:normAutofit/>
          </a:bodyPr>
          <a:lstStyle/>
          <a:p>
            <a:pPr lvl="1">
              <a:buFont typeface="Arial"/>
              <a:buChar char="•"/>
            </a:pPr>
            <a:r>
              <a:rPr lang="en-US" sz="2000" dirty="0"/>
              <a:t>Value investing maxims – developed through many decades of investing in the United States</a:t>
            </a:r>
          </a:p>
          <a:p>
            <a:pPr lvl="2">
              <a:buFont typeface="Arial"/>
              <a:buChar char="•"/>
            </a:pPr>
            <a:r>
              <a:rPr lang="en-US" sz="1800" dirty="0"/>
              <a:t>Ignore macro and politics and just focus on the economics of the business</a:t>
            </a:r>
          </a:p>
          <a:p>
            <a:pPr lvl="2">
              <a:buFont typeface="Arial"/>
              <a:buChar char="•"/>
            </a:pPr>
            <a:r>
              <a:rPr lang="en-US" sz="1800" dirty="0"/>
              <a:t>Stick with industry leaders who are laser-like focused on the core business and avoid diversions into unrelated fields</a:t>
            </a:r>
          </a:p>
          <a:p>
            <a:pPr lvl="2">
              <a:buFont typeface="Arial"/>
              <a:buChar char="•"/>
            </a:pPr>
            <a:r>
              <a:rPr lang="en-US" sz="1800" dirty="0"/>
              <a:t>Assume rapid growth is necessarily not sustainable</a:t>
            </a:r>
          </a:p>
          <a:p>
            <a:pPr lvl="2">
              <a:buFont typeface="Arial"/>
              <a:buChar char="•"/>
            </a:pPr>
            <a:r>
              <a:rPr lang="en-US" sz="1800" dirty="0"/>
              <a:t>Espouse primacy of business economics over managerial skill </a:t>
            </a:r>
          </a:p>
          <a:p>
            <a:pPr lvl="1">
              <a:buFont typeface="Arial"/>
              <a:buChar char="•"/>
            </a:pPr>
            <a:endParaRPr lang="en-US" sz="2000" dirty="0"/>
          </a:p>
          <a:p>
            <a:pPr lvl="1">
              <a:buFont typeface="Arial"/>
              <a:buChar char="•"/>
            </a:pPr>
            <a:r>
              <a:rPr lang="en-US" sz="2000" dirty="0"/>
              <a:t>Would the maxims be different if value investing was born and developed in a vastly different environment present across many economies around the globe ?</a:t>
            </a:r>
          </a:p>
          <a:p>
            <a:pPr lvl="1">
              <a:buFont typeface="Arial"/>
              <a:buChar char="•"/>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1571449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Maxim - Ignore Macro and Politics !</a:t>
            </a:r>
          </a:p>
        </p:txBody>
      </p:sp>
      <p:sp>
        <p:nvSpPr>
          <p:cNvPr id="3" name="Content Placeholder 2"/>
          <p:cNvSpPr>
            <a:spLocks noGrp="1"/>
          </p:cNvSpPr>
          <p:nvPr>
            <p:ph idx="1"/>
          </p:nvPr>
        </p:nvSpPr>
        <p:spPr/>
        <p:txBody>
          <a:bodyPr>
            <a:normAutofit fontScale="92500" lnSpcReduction="20000"/>
          </a:bodyPr>
          <a:lstStyle/>
          <a:p>
            <a:pPr marL="457200" lvl="1" indent="0">
              <a:buNone/>
            </a:pPr>
            <a:r>
              <a:rPr lang="en-US" sz="2000" i="1" dirty="0"/>
              <a:t>“We will continue to ignore political and economic forecasts which are an expensive distraction for many investors and businessmen.”</a:t>
            </a:r>
          </a:p>
          <a:p>
            <a:pPr marL="457200" lvl="1" indent="0">
              <a:buNone/>
            </a:pPr>
            <a:r>
              <a:rPr lang="en-US" sz="2000" dirty="0"/>
              <a:t>						Warren Buffett</a:t>
            </a:r>
          </a:p>
          <a:p>
            <a:pPr marL="457200" lvl="1" indent="0">
              <a:buNone/>
            </a:pPr>
            <a:endParaRPr lang="en-US" sz="1000" dirty="0"/>
          </a:p>
          <a:p>
            <a:pPr lvl="1">
              <a:buFont typeface="Arial"/>
              <a:buChar char="•"/>
            </a:pPr>
            <a:r>
              <a:rPr lang="en-US" sz="2200" dirty="0"/>
              <a:t>Over the past century the United States has been the preeminent economic and military power in the world</a:t>
            </a:r>
          </a:p>
          <a:p>
            <a:pPr lvl="1">
              <a:buFont typeface="Arial"/>
              <a:buChar char="•"/>
            </a:pPr>
            <a:r>
              <a:rPr lang="en-US" sz="2200" dirty="0"/>
              <a:t>Insulated from outside influences and from within devoid of excessive government meddling</a:t>
            </a:r>
          </a:p>
          <a:p>
            <a:pPr lvl="2">
              <a:buFont typeface="Arial"/>
              <a:buChar char="•"/>
            </a:pPr>
            <a:r>
              <a:rPr lang="en-US" sz="1900" dirty="0"/>
              <a:t>Other countries could not impact the US standing either through economic or military action due to the sheer heft of the latter</a:t>
            </a:r>
          </a:p>
          <a:p>
            <a:pPr lvl="2">
              <a:buFont typeface="Arial"/>
              <a:buChar char="•"/>
            </a:pPr>
            <a:r>
              <a:rPr lang="en-US" sz="1900" dirty="0"/>
              <a:t>Culture of freedom: political arguments are generally not settled at the expense of business matters; government is dealing with business in a light-touch manner</a:t>
            </a:r>
          </a:p>
          <a:p>
            <a:pPr lvl="1">
              <a:buFont typeface="Arial"/>
              <a:buChar char="•"/>
            </a:pPr>
            <a:r>
              <a:rPr lang="en-US" sz="2200" dirty="0"/>
              <a:t>The outcome has been significant growth and stability</a:t>
            </a:r>
          </a:p>
          <a:p>
            <a:pPr lvl="1">
              <a:buFont typeface="Arial"/>
              <a:buChar char="•"/>
            </a:pPr>
            <a:r>
              <a:rPr lang="en-US" sz="2200" dirty="0"/>
              <a:t>A US-based investor could have safely ignored macroeconomic and political considerations and just focus on the economics of the business</a:t>
            </a:r>
          </a:p>
          <a:p>
            <a:pPr lvl="1">
              <a:buFont typeface="Arial"/>
              <a:buChar char="•"/>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160233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Query - Ignore Macro and Politics ?</a:t>
            </a:r>
          </a:p>
        </p:txBody>
      </p:sp>
      <p:sp>
        <p:nvSpPr>
          <p:cNvPr id="3" name="Content Placeholder 2"/>
          <p:cNvSpPr>
            <a:spLocks noGrp="1"/>
          </p:cNvSpPr>
          <p:nvPr>
            <p:ph idx="1"/>
          </p:nvPr>
        </p:nvSpPr>
        <p:spPr/>
        <p:txBody>
          <a:bodyPr>
            <a:normAutofit/>
          </a:bodyPr>
          <a:lstStyle/>
          <a:p>
            <a:pPr lvl="1">
              <a:buFont typeface="Arial"/>
              <a:buChar char="•"/>
            </a:pPr>
            <a:r>
              <a:rPr lang="en-US" sz="2000" dirty="0"/>
              <a:t>Most countries around the world are significantly less powerful than the United States both economically and militarily </a:t>
            </a:r>
          </a:p>
          <a:p>
            <a:pPr lvl="2">
              <a:buFont typeface="Arial"/>
              <a:buChar char="•"/>
            </a:pPr>
            <a:r>
              <a:rPr lang="en-US" sz="1800" dirty="0"/>
              <a:t>Other states can significantly impact the range of economic outcomes and even societal outcomes in case of military action</a:t>
            </a:r>
          </a:p>
          <a:p>
            <a:pPr lvl="2">
              <a:buFont typeface="Arial"/>
              <a:buChar char="•"/>
            </a:pPr>
            <a:r>
              <a:rPr lang="en-US" sz="1800" dirty="0"/>
              <a:t>Political and business spheres may be tightly intertwined such that political disagreements can have major economic consequences</a:t>
            </a:r>
          </a:p>
          <a:p>
            <a:pPr lvl="2">
              <a:buFont typeface="Arial"/>
              <a:buChar char="•"/>
            </a:pPr>
            <a:r>
              <a:rPr lang="en-US" sz="1800" dirty="0"/>
              <a:t>The governments may behave in a heavy-handed manner with respect to businesses to extract ‘social service’ or ‘personal service’ benefits</a:t>
            </a:r>
            <a:endParaRPr lang="en-US" sz="2000" dirty="0"/>
          </a:p>
          <a:p>
            <a:pPr lvl="1">
              <a:buFont typeface="Arial"/>
              <a:buChar char="•"/>
            </a:pPr>
            <a:r>
              <a:rPr lang="en-US" sz="2000" dirty="0"/>
              <a:t>Economies are subject to a much wider range of economic outcomes</a:t>
            </a:r>
          </a:p>
          <a:p>
            <a:pPr lvl="2">
              <a:buFont typeface="Arial"/>
              <a:buChar char="•"/>
            </a:pPr>
            <a:r>
              <a:rPr lang="en-US" sz="1800" dirty="0"/>
              <a:t>At extremes can have a defining impact on individual businesses</a:t>
            </a:r>
          </a:p>
          <a:p>
            <a:pPr lvl="1">
              <a:buFont typeface="Arial"/>
              <a:buChar char="•"/>
            </a:pPr>
            <a:r>
              <a:rPr lang="en-US" sz="2000" dirty="0"/>
              <a:t>Global investors should be mindful of macroeconomic and political considerations in addition to researching the economics of the business</a:t>
            </a:r>
            <a:endParaRPr lang="en-US" sz="1800" dirty="0"/>
          </a:p>
          <a:p>
            <a:pPr lvl="1">
              <a:buFont typeface="Arial"/>
              <a:buChar char="•"/>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3648063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Maxim – Focus on the Core Business !</a:t>
            </a:r>
          </a:p>
        </p:txBody>
      </p:sp>
      <p:sp>
        <p:nvSpPr>
          <p:cNvPr id="3" name="Content Placeholder 2"/>
          <p:cNvSpPr>
            <a:spLocks noGrp="1"/>
          </p:cNvSpPr>
          <p:nvPr>
            <p:ph idx="1"/>
          </p:nvPr>
        </p:nvSpPr>
        <p:spPr/>
        <p:txBody>
          <a:bodyPr>
            <a:normAutofit/>
          </a:bodyPr>
          <a:lstStyle/>
          <a:p>
            <a:pPr marL="457200" lvl="1" indent="0">
              <a:buNone/>
            </a:pPr>
            <a:r>
              <a:rPr lang="en-US" sz="2000" i="1" dirty="0"/>
              <a:t>“In life and business the goal is to build a circle of competence and then operate within it.”</a:t>
            </a:r>
          </a:p>
          <a:p>
            <a:pPr marL="457200" lvl="1" indent="0">
              <a:buNone/>
            </a:pPr>
            <a:r>
              <a:rPr lang="en-US" sz="2000" dirty="0"/>
              <a:t>						Charles Munger</a:t>
            </a:r>
          </a:p>
          <a:p>
            <a:pPr marL="457200" lvl="1" indent="0">
              <a:buNone/>
            </a:pPr>
            <a:endParaRPr lang="en-US" sz="2000" dirty="0"/>
          </a:p>
          <a:p>
            <a:pPr lvl="1">
              <a:buFont typeface="Arial"/>
              <a:buChar char="•"/>
            </a:pPr>
            <a:r>
              <a:rPr lang="en-US" sz="2000" dirty="0"/>
              <a:t>Great many fortunes have been made in the US by investing in enterprises singularly focused on their core business</a:t>
            </a:r>
          </a:p>
          <a:p>
            <a:pPr lvl="2">
              <a:buFont typeface="Arial"/>
              <a:buChar char="•"/>
            </a:pPr>
            <a:r>
              <a:rPr lang="en-US" sz="1800" dirty="0"/>
              <a:t>They achieved competitively-advantaged mastery of their domain to dominate it and avoided venturing outside the circle of competence</a:t>
            </a:r>
          </a:p>
          <a:p>
            <a:pPr lvl="2">
              <a:buFont typeface="Arial"/>
              <a:buChar char="•"/>
            </a:pPr>
            <a:r>
              <a:rPr lang="en-US" sz="1800" dirty="0"/>
              <a:t>The long list includes McDonalds, Johnson &amp; Johnson, Intel, Boeing, Coca Cola, and many others</a:t>
            </a:r>
          </a:p>
          <a:p>
            <a:pPr lvl="1">
              <a:buFont typeface="Arial"/>
              <a:buChar char="•"/>
            </a:pPr>
            <a:r>
              <a:rPr lang="en-US" sz="2000" dirty="0"/>
              <a:t>Generations of value investors built their methods around the stay-within-the-circle-of-competence approach</a:t>
            </a:r>
          </a:p>
          <a:p>
            <a:pPr marL="457200" lvl="1" indent="0">
              <a:buNone/>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1486410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Query – Focus on the Core Business ?</a:t>
            </a:r>
          </a:p>
        </p:txBody>
      </p:sp>
      <p:sp>
        <p:nvSpPr>
          <p:cNvPr id="3" name="Content Placeholder 2"/>
          <p:cNvSpPr>
            <a:spLocks noGrp="1"/>
          </p:cNvSpPr>
          <p:nvPr>
            <p:ph idx="1"/>
          </p:nvPr>
        </p:nvSpPr>
        <p:spPr/>
        <p:txBody>
          <a:bodyPr>
            <a:normAutofit lnSpcReduction="10000"/>
          </a:bodyPr>
          <a:lstStyle/>
          <a:p>
            <a:pPr lvl="1">
              <a:buFont typeface="Arial"/>
              <a:buChar char="•"/>
            </a:pPr>
            <a:r>
              <a:rPr lang="en-US" sz="2000" dirty="0"/>
              <a:t>However, some businesses, primarily outside the United States, created a lot of value using the opposite approach</a:t>
            </a:r>
          </a:p>
          <a:p>
            <a:pPr lvl="2">
              <a:buFont typeface="Arial"/>
              <a:buChar char="•"/>
            </a:pPr>
            <a:r>
              <a:rPr lang="en-US" sz="1800" dirty="0"/>
              <a:t>Rather than mastering competitively-advantaged domain dominance they mastered competitively-advantaged approach and successfully applied the approach across the constantly expanding number of domains</a:t>
            </a:r>
          </a:p>
          <a:p>
            <a:pPr lvl="2">
              <a:buFont typeface="Arial"/>
              <a:buChar char="•"/>
            </a:pPr>
            <a:r>
              <a:rPr lang="en-US" sz="1800" dirty="0"/>
              <a:t>The much shorter list includes companies such as Amazon in the United States, Samsung in South Korea, BYD in China, </a:t>
            </a:r>
            <a:r>
              <a:rPr lang="en-US" sz="1800" dirty="0" err="1"/>
              <a:t>Kaspi</a:t>
            </a:r>
            <a:r>
              <a:rPr lang="en-US" sz="1800" dirty="0"/>
              <a:t> in Kazakhstan</a:t>
            </a:r>
          </a:p>
          <a:p>
            <a:pPr lvl="2">
              <a:buFont typeface="Arial"/>
              <a:buChar char="•"/>
            </a:pPr>
            <a:r>
              <a:rPr lang="en-US" sz="1800" dirty="0"/>
              <a:t>For example, Amazon mastered their approach centered around customer service obsession and technology-driven innovation to dominate their original circle of competence in online bookselling, and then successfully applied it to a range of other industries such as cloud, where competitive leadership is driven by the same factors</a:t>
            </a:r>
            <a:endParaRPr lang="en-US" sz="2000" dirty="0"/>
          </a:p>
          <a:p>
            <a:pPr lvl="1">
              <a:buFont typeface="Arial"/>
              <a:buChar char="•"/>
            </a:pPr>
            <a:r>
              <a:rPr lang="en-US" sz="2000" dirty="0"/>
              <a:t>Investors should consider broader definition of competitive advantage</a:t>
            </a:r>
          </a:p>
          <a:p>
            <a:pPr lvl="2">
              <a:buFont typeface="Arial"/>
              <a:buChar char="•"/>
            </a:pPr>
            <a:r>
              <a:rPr lang="en-US" sz="1800" dirty="0"/>
              <a:t>Include those businesses which have the ability to successfully apply their competitively-advantaged approach outside the original circle of competence</a:t>
            </a:r>
          </a:p>
          <a:p>
            <a:pPr lvl="1">
              <a:buFont typeface="Arial"/>
              <a:buChar char="•"/>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1857773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Maxim – Rapid Growth is not Sustainable !</a:t>
            </a:r>
          </a:p>
        </p:txBody>
      </p:sp>
      <p:sp>
        <p:nvSpPr>
          <p:cNvPr id="3" name="Content Placeholder 2"/>
          <p:cNvSpPr>
            <a:spLocks noGrp="1"/>
          </p:cNvSpPr>
          <p:nvPr>
            <p:ph idx="1"/>
          </p:nvPr>
        </p:nvSpPr>
        <p:spPr/>
        <p:txBody>
          <a:bodyPr>
            <a:normAutofit/>
          </a:bodyPr>
          <a:lstStyle/>
          <a:p>
            <a:pPr marL="457200" lvl="1" indent="0">
              <a:buNone/>
            </a:pPr>
            <a:r>
              <a:rPr lang="en-US" sz="2000" i="1" dirty="0"/>
              <a:t>“…history shows how difficult it is for large companies to hit 15% target in earnings over any extended period…”</a:t>
            </a:r>
          </a:p>
          <a:p>
            <a:pPr marL="457200" lvl="1" indent="0">
              <a:buNone/>
            </a:pPr>
            <a:r>
              <a:rPr lang="en-US" sz="2000" dirty="0"/>
              <a:t>						</a:t>
            </a:r>
            <a:r>
              <a:rPr lang="en-US" sz="2000" i="1" dirty="0"/>
              <a:t>The 15% Delusion</a:t>
            </a:r>
          </a:p>
          <a:p>
            <a:pPr marL="457200" lvl="1" indent="0">
              <a:buNone/>
            </a:pPr>
            <a:r>
              <a:rPr lang="en-US" sz="2000" dirty="0"/>
              <a:t>				      Carol Loomis, Fortune Magazine</a:t>
            </a:r>
          </a:p>
          <a:p>
            <a:pPr marL="457200" lvl="1" indent="0">
              <a:buNone/>
            </a:pPr>
            <a:endParaRPr lang="en-US" sz="2000" dirty="0"/>
          </a:p>
          <a:p>
            <a:pPr lvl="1">
              <a:buFont typeface="Arial"/>
              <a:buChar char="•"/>
            </a:pPr>
            <a:r>
              <a:rPr lang="en-US" sz="2000" dirty="0"/>
              <a:t>It is impossible for fast growth to persist according to the extensive research done by the article’s author</a:t>
            </a:r>
          </a:p>
          <a:p>
            <a:pPr lvl="1">
              <a:buFont typeface="Arial"/>
              <a:buChar char="•"/>
            </a:pPr>
            <a:r>
              <a:rPr lang="en-US" sz="2000" dirty="0"/>
              <a:t>Since most businesses grow at less than 10% over the long-term one should not ascribe any extra value to high-growth businesses</a:t>
            </a:r>
          </a:p>
          <a:p>
            <a:pPr marL="457200" lvl="1" indent="0">
              <a:buNone/>
            </a:pPr>
            <a:endParaRPr lang="en-US" sz="2000" dirty="0"/>
          </a:p>
          <a:p>
            <a:pPr lvl="3">
              <a:buFont typeface="Arial"/>
              <a:buChar char="•"/>
            </a:pPr>
            <a:endParaRPr lang="en-US" sz="1200" dirty="0"/>
          </a:p>
          <a:p>
            <a:pPr lvl="2">
              <a:buFont typeface="Arial"/>
              <a:buChar char="•"/>
            </a:pPr>
            <a:endParaRPr lang="en-US" sz="1600" dirty="0"/>
          </a:p>
          <a:p>
            <a:pPr marL="914400" lvl="2" indent="0">
              <a:buNone/>
            </a:pPr>
            <a:endParaRPr lang="en-US" sz="1600" dirty="0"/>
          </a:p>
          <a:p>
            <a:pPr lvl="2">
              <a:buFont typeface="Arial"/>
              <a:buChar char="•"/>
            </a:pPr>
            <a:endParaRPr lang="en-US" sz="1600" dirty="0"/>
          </a:p>
          <a:p>
            <a:pPr marL="457200" lvl="1" indent="0">
              <a:buNone/>
            </a:pPr>
            <a:endParaRPr lang="en-US" sz="2000" dirty="0"/>
          </a:p>
          <a:p>
            <a:pPr lvl="2">
              <a:buFont typeface="Arial"/>
              <a:buChar char="•"/>
            </a:pPr>
            <a:endParaRPr lang="en-US" sz="2000" dirty="0"/>
          </a:p>
          <a:p>
            <a:pPr lvl="2"/>
            <a:endParaRPr lang="en-US" sz="1400" dirty="0"/>
          </a:p>
          <a:p>
            <a:endParaRPr lang="en-US" sz="600" dirty="0"/>
          </a:p>
          <a:p>
            <a:pPr marL="0" indent="0">
              <a:buNone/>
            </a:pPr>
            <a:endParaRPr lang="en-US" sz="800" dirty="0"/>
          </a:p>
          <a:p>
            <a:endParaRPr lang="en-US" sz="1200" dirty="0"/>
          </a:p>
        </p:txBody>
      </p:sp>
    </p:spTree>
    <p:extLst>
      <p:ext uri="{BB962C8B-B14F-4D97-AF65-F5344CB8AC3E}">
        <p14:creationId xmlns:p14="http://schemas.microsoft.com/office/powerpoint/2010/main" val="3918077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75315</TotalTime>
  <Words>1827</Words>
  <Application>Microsoft Macintosh PowerPoint</Application>
  <PresentationFormat>On-screen Show (4:3)</PresentationFormat>
  <Paragraphs>202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 Value Investing in Global Context Lessons Learned…and Unlearned</vt:lpstr>
      <vt:lpstr>Disclosures</vt:lpstr>
      <vt:lpstr>3G Capital at a Glance</vt:lpstr>
      <vt:lpstr>Lessons Learned… and Unlearned</vt:lpstr>
      <vt:lpstr>Maxim - Ignore Macro and Politics !</vt:lpstr>
      <vt:lpstr>Query - Ignore Macro and Politics ?</vt:lpstr>
      <vt:lpstr>Maxim – Focus on the Core Business !</vt:lpstr>
      <vt:lpstr>Query – Focus on the Core Business ?</vt:lpstr>
      <vt:lpstr>Maxim – Rapid Growth is not Sustainable !</vt:lpstr>
      <vt:lpstr>Query – Rapid Growth is Not Sustainable ?</vt:lpstr>
      <vt:lpstr>Query – Economics Prevail Over Mgmt !</vt:lpstr>
      <vt:lpstr>Query – Economics Prevail Over Mgmt ?</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 Capital</dc:title>
  <dc:creator>paulrunner</dc:creator>
  <cp:lastModifiedBy>Pavel Begun</cp:lastModifiedBy>
  <cp:revision>977</cp:revision>
  <cp:lastPrinted>2022-09-27T17:08:50Z</cp:lastPrinted>
  <dcterms:created xsi:type="dcterms:W3CDTF">2006-08-16T00:00:00Z</dcterms:created>
  <dcterms:modified xsi:type="dcterms:W3CDTF">2026-06-02T09:44:03Z</dcterms:modified>
</cp:coreProperties>
</file>